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68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50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02" r:id="rId40"/>
    <p:sldId id="297" r:id="rId41"/>
    <p:sldId id="303" r:id="rId42"/>
    <p:sldId id="327" r:id="rId43"/>
    <p:sldId id="328" r:id="rId44"/>
    <p:sldId id="329" r:id="rId45"/>
    <p:sldId id="310" r:id="rId46"/>
    <p:sldId id="309" r:id="rId47"/>
    <p:sldId id="318" r:id="rId48"/>
    <p:sldId id="314" r:id="rId49"/>
    <p:sldId id="315" r:id="rId50"/>
    <p:sldId id="316" r:id="rId51"/>
    <p:sldId id="332" r:id="rId52"/>
    <p:sldId id="331" r:id="rId53"/>
    <p:sldId id="330" r:id="rId54"/>
    <p:sldId id="311" r:id="rId55"/>
    <p:sldId id="312" r:id="rId56"/>
    <p:sldId id="322" r:id="rId57"/>
    <p:sldId id="334" r:id="rId58"/>
    <p:sldId id="323" r:id="rId59"/>
    <p:sldId id="335" r:id="rId60"/>
    <p:sldId id="348" r:id="rId61"/>
    <p:sldId id="324" r:id="rId62"/>
    <p:sldId id="325" r:id="rId63"/>
    <p:sldId id="345" r:id="rId64"/>
    <p:sldId id="326" r:id="rId65"/>
    <p:sldId id="351" r:id="rId66"/>
    <p:sldId id="372" r:id="rId67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</p14:sldIdLst>
        </p14:section>
        <p14:section name="Annexe chatbot" id="{D2DC0F22-6C6D-42F5-B97F-DE707B603200}">
          <p14:sldIdLst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FD966"/>
    <a:srgbClr val="DAE3F3"/>
    <a:srgbClr val="ED7D31"/>
    <a:srgbClr val="4472C4"/>
    <a:srgbClr val="FBE5D6"/>
    <a:srgbClr val="9DC3E6"/>
    <a:srgbClr val="FFFFFF"/>
    <a:srgbClr val="92D050"/>
    <a:srgbClr val="5A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 varScale="1">
        <p:scale>
          <a:sx n="99" d="100"/>
          <a:sy n="99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5650270" y="1047669"/>
            <a:ext cx="22951489" cy="12136660"/>
            <a:chOff x="-5650270" y="1047669"/>
            <a:chExt cx="22951489" cy="12136660"/>
          </a:xfrm>
        </p:grpSpPr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6" y="1047669"/>
              <a:ext cx="11475743" cy="604724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1104900"/>
              <a:ext cx="11475743" cy="602590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7137085"/>
              <a:ext cx="11475743" cy="604724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7130808"/>
              <a:ext cx="11475743" cy="602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77589" y="1100195"/>
            <a:ext cx="11475743" cy="12094488"/>
            <a:chOff x="377589" y="1100195"/>
            <a:chExt cx="11475743" cy="12094488"/>
          </a:xfrm>
        </p:grpSpPr>
        <p:grpSp>
          <p:nvGrpSpPr>
            <p:cNvPr id="4" name="Groupe 3"/>
            <p:cNvGrpSpPr/>
            <p:nvPr/>
          </p:nvGrpSpPr>
          <p:grpSpPr>
            <a:xfrm>
              <a:off x="1156431" y="5892056"/>
              <a:ext cx="657552" cy="6579608"/>
              <a:chOff x="1156431" y="5892056"/>
              <a:chExt cx="657552" cy="65796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156431" y="589205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156431" y="1194844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1100195"/>
              <a:ext cx="11475743" cy="604724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97" name="Groupe 96"/>
          <p:cNvGrpSpPr/>
          <p:nvPr/>
        </p:nvGrpSpPr>
        <p:grpSpPr>
          <a:xfrm>
            <a:off x="1672587" y="823325"/>
            <a:ext cx="7324927" cy="5760000"/>
            <a:chOff x="1672587" y="823325"/>
            <a:chExt cx="7324927" cy="5760000"/>
          </a:xfrm>
        </p:grpSpPr>
        <p:grpSp>
          <p:nvGrpSpPr>
            <p:cNvPr id="96" name="Groupe 95"/>
            <p:cNvGrpSpPr/>
            <p:nvPr/>
          </p:nvGrpSpPr>
          <p:grpSpPr>
            <a:xfrm>
              <a:off x="1672587" y="1003325"/>
              <a:ext cx="7324927" cy="5400000"/>
              <a:chOff x="1672587" y="985250"/>
              <a:chExt cx="7324927" cy="5400000"/>
            </a:xfrm>
          </p:grpSpPr>
          <p:grpSp>
            <p:nvGrpSpPr>
              <p:cNvPr id="86" name="Groupe 85"/>
              <p:cNvGrpSpPr/>
              <p:nvPr/>
            </p:nvGrpSpPr>
            <p:grpSpPr>
              <a:xfrm>
                <a:off x="1672587" y="985250"/>
                <a:ext cx="3426152" cy="5400000"/>
                <a:chOff x="1065210" y="1006764"/>
                <a:chExt cx="3426152" cy="5400000"/>
              </a:xfrm>
            </p:grpSpPr>
            <p:grpSp>
              <p:nvGrpSpPr>
                <p:cNvPr id="52" name="Groupe 51"/>
                <p:cNvGrpSpPr/>
                <p:nvPr/>
              </p:nvGrpSpPr>
              <p:grpSpPr>
                <a:xfrm>
                  <a:off x="1308658" y="1006764"/>
                  <a:ext cx="3182704" cy="5400000"/>
                  <a:chOff x="2694113" y="554183"/>
                  <a:chExt cx="3182704" cy="5400000"/>
                </a:xfrm>
              </p:grpSpPr>
              <p:sp>
                <p:nvSpPr>
                  <p:cNvPr id="39" name="Rectangle 38"/>
                  <p:cNvSpPr/>
                  <p:nvPr/>
                </p:nvSpPr>
                <p:spPr>
                  <a:xfrm>
                    <a:off x="3108217" y="554183"/>
                    <a:ext cx="2768600" cy="540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38100">
                    <a:solidFill>
                      <a:schemeClr val="accent3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fr-FR" sz="2000" b="1" dirty="0" smtClean="0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Architecture traditionnelle</a:t>
                    </a:r>
                    <a:endParaRPr lang="fr-FR" sz="2000" b="1" dirty="0">
                      <a:solidFill>
                        <a:schemeClr val="accent3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3412517" y="1316764"/>
                    <a:ext cx="2160000" cy="4501278"/>
                    <a:chOff x="3412517" y="1297070"/>
                    <a:chExt cx="2160000" cy="4501278"/>
                  </a:xfrm>
                </p:grpSpPr>
                <p:sp>
                  <p:nvSpPr>
                    <p:cNvPr id="31" name="Rectangle à coins arrondis 30"/>
                    <p:cNvSpPr/>
                    <p:nvPr/>
                  </p:nvSpPr>
                  <p:spPr>
                    <a:xfrm>
                      <a:off x="3412517" y="1297070"/>
                      <a:ext cx="2160000" cy="900000"/>
                    </a:xfrm>
                    <a:prstGeom prst="round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Compréhension de la requête</a:t>
                      </a:r>
                    </a:p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fr-FR" sz="1600" i="1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NLU</a:t>
                      </a:r>
                      <a:r>
                        <a:rPr lang="fr-FR" sz="1600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p:txBody>
                </p:sp>
                <p:sp>
                  <p:nvSpPr>
                    <p:cNvPr id="32" name="Rectangle à coins arrondis 31"/>
                    <p:cNvSpPr/>
                    <p:nvPr/>
                  </p:nvSpPr>
                  <p:spPr>
                    <a:xfrm>
                      <a:off x="3412517" y="2497496"/>
                      <a:ext cx="2160000" cy="900000"/>
                    </a:xfrm>
                    <a:prstGeom prst="round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Gestion et suivi de l’état du dialogue</a:t>
                      </a:r>
                    </a:p>
                    <a:p>
                      <a:pPr algn="ctr"/>
                      <a:r>
                        <a:rPr lang="fr-FR" sz="1600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fr-FR" sz="1600" i="1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DST</a:t>
                      </a:r>
                      <a:r>
                        <a:rPr lang="fr-FR" sz="1600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fr-FR" sz="160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33" name="Rectangle à coins arrondis 32"/>
                    <p:cNvSpPr/>
                    <p:nvPr/>
                  </p:nvSpPr>
                  <p:spPr>
                    <a:xfrm>
                      <a:off x="3412517" y="3697922"/>
                      <a:ext cx="2160000" cy="900000"/>
                    </a:xfrm>
                    <a:prstGeom prst="round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Choix de la prochaine action</a:t>
                      </a:r>
                    </a:p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fr-FR" sz="1600" i="1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Policy</a:t>
                      </a:r>
                      <a:r>
                        <a:rPr lang="fr-FR" sz="1600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p:txBody>
                </p:sp>
                <p:sp>
                  <p:nvSpPr>
                    <p:cNvPr id="38" name="Rectangle à coins arrondis 37"/>
                    <p:cNvSpPr/>
                    <p:nvPr/>
                  </p:nvSpPr>
                  <p:spPr>
                    <a:xfrm>
                      <a:off x="3412517" y="4898348"/>
                      <a:ext cx="2160000" cy="900000"/>
                    </a:xfrm>
                    <a:prstGeom prst="round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FR" sz="1600" b="1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Génération de la réponse du bot</a:t>
                      </a:r>
                    </a:p>
                    <a:p>
                      <a:pPr algn="ctr"/>
                      <a:r>
                        <a:rPr lang="fr-FR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fr-FR" sz="1600" i="1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NLG</a:t>
                      </a:r>
                      <a:r>
                        <a:rPr lang="fr-FR" sz="1600" dirty="0" smtClean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fr-FR" sz="1600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cxnSp>
                <p:nvCxnSpPr>
                  <p:cNvPr id="41" name="Connecteur droit avec flèche 40"/>
                  <p:cNvCxnSpPr/>
                  <p:nvPr/>
                </p:nvCxnSpPr>
                <p:spPr>
                  <a:xfrm>
                    <a:off x="2694113" y="1766764"/>
                    <a:ext cx="718403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necteur droit avec flèche 41"/>
                  <p:cNvCxnSpPr/>
                  <p:nvPr/>
                </p:nvCxnSpPr>
                <p:spPr>
                  <a:xfrm flipH="1">
                    <a:off x="2694113" y="5368042"/>
                    <a:ext cx="718403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Connecteur droit avec flèche 42"/>
                  <p:cNvCxnSpPr>
                    <a:stCxn id="31" idx="2"/>
                    <a:endCxn id="32" idx="0"/>
                  </p:cNvCxnSpPr>
                  <p:nvPr/>
                </p:nvCxnSpPr>
                <p:spPr>
                  <a:xfrm>
                    <a:off x="4492517" y="2216764"/>
                    <a:ext cx="0" cy="30042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Connecteur droit avec flèche 45"/>
                  <p:cNvCxnSpPr>
                    <a:endCxn id="38" idx="0"/>
                  </p:cNvCxnSpPr>
                  <p:nvPr/>
                </p:nvCxnSpPr>
                <p:spPr>
                  <a:xfrm>
                    <a:off x="4492517" y="4617616"/>
                    <a:ext cx="0" cy="30042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Connecteur droit avec flèche 48"/>
                  <p:cNvCxnSpPr>
                    <a:stCxn id="32" idx="2"/>
                    <a:endCxn id="33" idx="0"/>
                  </p:cNvCxnSpPr>
                  <p:nvPr/>
                </p:nvCxnSpPr>
                <p:spPr>
                  <a:xfrm>
                    <a:off x="4492517" y="3417190"/>
                    <a:ext cx="0" cy="300426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5" name="ZoneTexte 64"/>
                <p:cNvSpPr txBox="1"/>
                <p:nvPr/>
              </p:nvSpPr>
              <p:spPr>
                <a:xfrm>
                  <a:off x="1065210" y="1007133"/>
                  <a:ext cx="65755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800" b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</a:t>
                  </a:r>
                  <a:endParaRPr lang="fr-FR" sz="28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90" name="Groupe 89"/>
              <p:cNvGrpSpPr/>
              <p:nvPr/>
            </p:nvGrpSpPr>
            <p:grpSpPr>
              <a:xfrm>
                <a:off x="5571362" y="985250"/>
                <a:ext cx="3426152" cy="5400000"/>
                <a:chOff x="5791380" y="1006764"/>
                <a:chExt cx="3426152" cy="5400000"/>
              </a:xfrm>
            </p:grpSpPr>
            <p:sp>
              <p:nvSpPr>
                <p:cNvPr id="66" name="ZoneTexte 65"/>
                <p:cNvSpPr txBox="1"/>
                <p:nvPr/>
              </p:nvSpPr>
              <p:spPr>
                <a:xfrm>
                  <a:off x="8559980" y="1007133"/>
                  <a:ext cx="65755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800" b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</a:t>
                  </a:r>
                  <a:endParaRPr lang="fr-FR" sz="28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89" name="Groupe 88"/>
                <p:cNvGrpSpPr/>
                <p:nvPr/>
              </p:nvGrpSpPr>
              <p:grpSpPr>
                <a:xfrm>
                  <a:off x="5791380" y="1006764"/>
                  <a:ext cx="3083115" cy="5400000"/>
                  <a:chOff x="5791380" y="1006764"/>
                  <a:chExt cx="3083115" cy="5400000"/>
                </a:xfrm>
              </p:grpSpPr>
              <p:sp>
                <p:nvSpPr>
                  <p:cNvPr id="54" name="Rectangle 53"/>
                  <p:cNvSpPr/>
                  <p:nvPr/>
                </p:nvSpPr>
                <p:spPr>
                  <a:xfrm>
                    <a:off x="5791380" y="1006764"/>
                    <a:ext cx="2768600" cy="540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38100">
                    <a:solidFill>
                      <a:schemeClr val="accent3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fr-FR" sz="2000" b="1" dirty="0" smtClean="0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Architecture </a:t>
                    </a:r>
                    <a:r>
                      <a:rPr lang="fr-FR" sz="2000" b="1" i="1" dirty="0" err="1" smtClean="0">
                        <a:solidFill>
                          <a:schemeClr val="accent3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transformers</a:t>
                    </a:r>
                    <a:endParaRPr lang="fr-FR" sz="2000" b="1" i="1" dirty="0">
                      <a:solidFill>
                        <a:schemeClr val="accent3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cxnSp>
                <p:nvCxnSpPr>
                  <p:cNvPr id="56" name="Connecteur droit avec flèche 55"/>
                  <p:cNvCxnSpPr>
                    <a:endCxn id="72" idx="0"/>
                  </p:cNvCxnSpPr>
                  <p:nvPr/>
                </p:nvCxnSpPr>
                <p:spPr>
                  <a:xfrm rot="10800000" flipV="1">
                    <a:off x="7175681" y="2079057"/>
                    <a:ext cx="1698813" cy="26301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Connecteur droit avec flèche 56"/>
                  <p:cNvCxnSpPr>
                    <a:stCxn id="74" idx="0"/>
                  </p:cNvCxnSpPr>
                  <p:nvPr/>
                </p:nvCxnSpPr>
                <p:spPr>
                  <a:xfrm rot="16200000" flipH="1">
                    <a:off x="7904344" y="4997405"/>
                    <a:ext cx="241487" cy="1698814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Organigramme : Opération manuelle 71"/>
                  <p:cNvSpPr/>
                  <p:nvPr/>
                </p:nvSpPr>
                <p:spPr>
                  <a:xfrm>
                    <a:off x="6095680" y="2342069"/>
                    <a:ext cx="2160000" cy="1692000"/>
                  </a:xfrm>
                  <a:prstGeom prst="flowChartManualOperation">
                    <a:avLst/>
                  </a:prstGeom>
                  <a:solidFill>
                    <a:srgbClr val="FFD966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1600" b="1" dirty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Encodeur</a:t>
                    </a:r>
                    <a:endParaRPr lang="fr-FR" sz="16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4" name="Organigramme : Opération manuelle 73"/>
                  <p:cNvSpPr/>
                  <p:nvPr/>
                </p:nvSpPr>
                <p:spPr>
                  <a:xfrm flipV="1">
                    <a:off x="6095680" y="4034069"/>
                    <a:ext cx="2160000" cy="1692000"/>
                  </a:xfrm>
                  <a:prstGeom prst="flowChartManualOperation">
                    <a:avLst/>
                  </a:prstGeom>
                  <a:solidFill>
                    <a:srgbClr val="8FAADC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>
                    <a:scene3d>
                      <a:camera prst="orthographicFront">
                        <a:rot lat="0" lon="0" rev="10799999"/>
                      </a:camera>
                      <a:lightRig rig="threePt" dir="t"/>
                    </a:scene3d>
                  </a:bodyPr>
                  <a:lstStyle/>
                  <a:p>
                    <a:pPr algn="ctr"/>
                    <a:r>
                      <a:rPr lang="fr-FR" sz="1600" b="1" dirty="0" smtClean="0">
                        <a:solidFill>
                          <a:srgbClr val="FFFFF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Décodeur</a:t>
                    </a:r>
                    <a:endParaRPr lang="fr-FR" sz="1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</p:grpSp>
        <p:cxnSp>
          <p:nvCxnSpPr>
            <p:cNvPr id="94" name="Connecteur droit 93"/>
            <p:cNvCxnSpPr/>
            <p:nvPr/>
          </p:nvCxnSpPr>
          <p:spPr>
            <a:xfrm flipH="1">
              <a:off x="5335050" y="823325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22104</TotalTime>
  <Words>878</Words>
  <Application>Microsoft Office PowerPoint</Application>
  <PresentationFormat>Grand écran</PresentationFormat>
  <Paragraphs>323</Paragraphs>
  <Slides>62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72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  <vt:lpstr>annexe-chatbots-architectures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561</cp:revision>
  <dcterms:created xsi:type="dcterms:W3CDTF">2020-05-13T12:32:19Z</dcterms:created>
  <dcterms:modified xsi:type="dcterms:W3CDTF">2023-10-09T21:30:18Z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